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IcKB1mB162N3xRjV70V+gsPaY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7FFCD-5FE8-4427-9FB5-266286A45CC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26F74-DA78-4E57-96FF-27E07323348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88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975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-620042" y="4067223"/>
            <a:ext cx="3941646" cy="3769251"/>
          </a:xfrm>
          <a:prstGeom prst="ellipse">
            <a:avLst/>
          </a:prstGeom>
          <a:noFill/>
          <a:ln w="114300" cap="flat" cmpd="sng">
            <a:solidFill>
              <a:srgbClr val="9B9B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-1770553" y="-2492220"/>
            <a:ext cx="3941646" cy="3769251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6397507" y="3525290"/>
            <a:ext cx="4255357" cy="4375201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713311" y="2571750"/>
            <a:ext cx="4255357" cy="4375201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6549907" y="3677690"/>
            <a:ext cx="4255357" cy="4375201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6702307" y="3830090"/>
            <a:ext cx="4255357" cy="4375201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8112145" y="1277031"/>
            <a:ext cx="4255357" cy="4375201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8331146" y="860920"/>
            <a:ext cx="4255357" cy="4375201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1"/>
          <p:cNvGrpSpPr/>
          <p:nvPr/>
        </p:nvGrpSpPr>
        <p:grpSpPr>
          <a:xfrm>
            <a:off x="1239995" y="1014460"/>
            <a:ext cx="7421572" cy="3139321"/>
            <a:chOff x="1073552" y="812527"/>
            <a:chExt cx="7421572" cy="3139321"/>
          </a:xfrm>
        </p:grpSpPr>
        <p:sp>
          <p:nvSpPr>
            <p:cNvPr id="63" name="Google Shape;63;p1"/>
            <p:cNvSpPr txBox="1"/>
            <p:nvPr/>
          </p:nvSpPr>
          <p:spPr>
            <a:xfrm>
              <a:off x="1073552" y="812527"/>
              <a:ext cx="7421572" cy="3139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AFINet 5th International Conference 2024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(online) </a:t>
              </a:r>
              <a:endParaRPr sz="4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 txBox="1"/>
            <p:nvPr/>
          </p:nvSpPr>
          <p:spPr>
            <a:xfrm>
              <a:off x="1073552" y="812527"/>
              <a:ext cx="7421572" cy="3139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AFINet 5th International Conference 2024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(online) </a:t>
              </a:r>
              <a:endParaRPr sz="4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"/>
          <p:cNvSpPr/>
          <p:nvPr/>
        </p:nvSpPr>
        <p:spPr>
          <a:xfrm>
            <a:off x="-2684941" y="3258874"/>
            <a:ext cx="3941646" cy="3769251"/>
          </a:xfrm>
          <a:prstGeom prst="ellipse">
            <a:avLst/>
          </a:prstGeom>
          <a:solidFill>
            <a:srgbClr val="9B9B9B"/>
          </a:solidFill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-1493573" y="3980664"/>
            <a:ext cx="3941646" cy="3769251"/>
          </a:xfrm>
          <a:prstGeom prst="ellipse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2811151" y="-1862194"/>
            <a:ext cx="3941646" cy="3769251"/>
          </a:xfrm>
          <a:prstGeom prst="ellipse">
            <a:avLst/>
          </a:prstGeom>
          <a:noFill/>
          <a:ln w="114300" cap="flat" cmpd="sng">
            <a:solidFill>
              <a:srgbClr val="9B9B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2465940" y="-2255481"/>
            <a:ext cx="4255357" cy="4375201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10"/>
          <p:cNvCxnSpPr/>
          <p:nvPr/>
        </p:nvCxnSpPr>
        <p:spPr>
          <a:xfrm rot="10800000">
            <a:off x="-141634" y="578246"/>
            <a:ext cx="4507647" cy="16830"/>
          </a:xfrm>
          <a:prstGeom prst="straightConnector1">
            <a:avLst/>
          </a:prstGeom>
          <a:noFill/>
          <a:ln w="793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1" name="Google Shape;201;p10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49" y="544374"/>
            <a:ext cx="8878591" cy="3387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10"/>
          <p:cNvGrpSpPr/>
          <p:nvPr/>
        </p:nvGrpSpPr>
        <p:grpSpPr>
          <a:xfrm>
            <a:off x="658138" y="594027"/>
            <a:ext cx="2080966" cy="1158155"/>
            <a:chOff x="3189571" y="563685"/>
            <a:chExt cx="1239852" cy="1158156"/>
          </a:xfrm>
        </p:grpSpPr>
        <p:sp>
          <p:nvSpPr>
            <p:cNvPr id="203" name="Google Shape;203;p10"/>
            <p:cNvSpPr/>
            <p:nvPr/>
          </p:nvSpPr>
          <p:spPr>
            <a:xfrm rot="-5400000">
              <a:off x="3302361" y="450894"/>
              <a:ext cx="987223" cy="1212804"/>
            </a:xfrm>
            <a:prstGeom prst="snip2SameRect">
              <a:avLst>
                <a:gd name="adj1" fmla="val 0"/>
                <a:gd name="adj2" fmla="val 2882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3304289" y="703086"/>
              <a:ext cx="1125133" cy="1018754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Alfredo started a company under Cleber´s name which Alfredo administered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0"/>
          <p:cNvGrpSpPr/>
          <p:nvPr/>
        </p:nvGrpSpPr>
        <p:grpSpPr>
          <a:xfrm>
            <a:off x="3110424" y="568664"/>
            <a:ext cx="1440057" cy="987224"/>
            <a:chOff x="4864859" y="267278"/>
            <a:chExt cx="1035304" cy="1493143"/>
          </a:xfrm>
        </p:grpSpPr>
        <p:sp>
          <p:nvSpPr>
            <p:cNvPr id="206" name="Google Shape;206;p10"/>
            <p:cNvSpPr/>
            <p:nvPr/>
          </p:nvSpPr>
          <p:spPr>
            <a:xfrm rot="-5400000">
              <a:off x="4635939" y="496197"/>
              <a:ext cx="1493143" cy="1035304"/>
            </a:xfrm>
            <a:prstGeom prst="snip2SameRect">
              <a:avLst>
                <a:gd name="adj1" fmla="val 0"/>
                <a:gd name="adj2" fmla="val 2489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4885803" y="743522"/>
              <a:ext cx="979946" cy="650714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Cleber´s hyperactive sexual behaviour </a:t>
              </a:r>
              <a:endParaRPr/>
            </a:p>
          </p:txBody>
        </p:sp>
      </p:grpSp>
      <p:grpSp>
        <p:nvGrpSpPr>
          <p:cNvPr id="208" name="Google Shape;208;p10"/>
          <p:cNvGrpSpPr/>
          <p:nvPr/>
        </p:nvGrpSpPr>
        <p:grpSpPr>
          <a:xfrm>
            <a:off x="4921803" y="603508"/>
            <a:ext cx="1486173" cy="1040508"/>
            <a:chOff x="6380824" y="393842"/>
            <a:chExt cx="1486173" cy="1192009"/>
          </a:xfrm>
        </p:grpSpPr>
        <p:sp>
          <p:nvSpPr>
            <p:cNvPr id="209" name="Google Shape;209;p10"/>
            <p:cNvSpPr/>
            <p:nvPr/>
          </p:nvSpPr>
          <p:spPr>
            <a:xfrm rot="-5400000">
              <a:off x="6558428" y="216238"/>
              <a:ext cx="1130964" cy="1486173"/>
            </a:xfrm>
            <a:prstGeom prst="snip2SameRect">
              <a:avLst>
                <a:gd name="adj1" fmla="val 0"/>
                <a:gd name="adj2" fmla="val 37258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6450291" y="442680"/>
              <a:ext cx="1354562" cy="1143171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Cleber´s abusive alcohol intake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0"/>
          <p:cNvGrpSpPr/>
          <p:nvPr/>
        </p:nvGrpSpPr>
        <p:grpSpPr>
          <a:xfrm>
            <a:off x="2364448" y="2215080"/>
            <a:ext cx="3839115" cy="1342438"/>
            <a:chOff x="4795466" y="2240153"/>
            <a:chExt cx="1987996" cy="802860"/>
          </a:xfrm>
        </p:grpSpPr>
        <p:sp>
          <p:nvSpPr>
            <p:cNvPr id="212" name="Google Shape;212;p10"/>
            <p:cNvSpPr/>
            <p:nvPr/>
          </p:nvSpPr>
          <p:spPr>
            <a:xfrm rot="5400000">
              <a:off x="5495659" y="1881076"/>
              <a:ext cx="634589" cy="1428201"/>
            </a:xfrm>
            <a:prstGeom prst="snip2SameRect">
              <a:avLst>
                <a:gd name="adj1" fmla="val 0"/>
                <a:gd name="adj2" fmla="val 32770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4795466" y="2240153"/>
              <a:ext cx="1987996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Cleber´s company, administered by his father, had fiscal problems that compromised Cleber´s savings, that took 10 years to resolve </a:t>
              </a:r>
              <a:endParaRPr/>
            </a:p>
          </p:txBody>
        </p:sp>
      </p:grpSp>
      <p:grpSp>
        <p:nvGrpSpPr>
          <p:cNvPr id="214" name="Google Shape;214;p10"/>
          <p:cNvGrpSpPr/>
          <p:nvPr/>
        </p:nvGrpSpPr>
        <p:grpSpPr>
          <a:xfrm>
            <a:off x="1174725" y="2263960"/>
            <a:ext cx="1378437" cy="1175581"/>
            <a:chOff x="3439876" y="2277877"/>
            <a:chExt cx="1378437" cy="1175581"/>
          </a:xfrm>
        </p:grpSpPr>
        <p:sp>
          <p:nvSpPr>
            <p:cNvPr id="215" name="Google Shape;215;p10"/>
            <p:cNvSpPr/>
            <p:nvPr/>
          </p:nvSpPr>
          <p:spPr>
            <a:xfrm rot="5400000">
              <a:off x="3638931" y="2263303"/>
              <a:ext cx="1093310" cy="1122459"/>
            </a:xfrm>
            <a:prstGeom prst="snip2SameRect">
              <a:avLst>
                <a:gd name="adj1" fmla="val 0"/>
                <a:gd name="adj2" fmla="val 37583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39876" y="2441351"/>
              <a:ext cx="1378437" cy="101210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Divorced Bruna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10"/>
          <p:cNvGrpSpPr/>
          <p:nvPr/>
        </p:nvGrpSpPr>
        <p:grpSpPr>
          <a:xfrm>
            <a:off x="1087167" y="3868632"/>
            <a:ext cx="1763835" cy="944052"/>
            <a:chOff x="1103287" y="3687619"/>
            <a:chExt cx="1763835" cy="944052"/>
          </a:xfrm>
        </p:grpSpPr>
        <p:sp>
          <p:nvSpPr>
            <p:cNvPr id="218" name="Google Shape;218;p10"/>
            <p:cNvSpPr/>
            <p:nvPr/>
          </p:nvSpPr>
          <p:spPr>
            <a:xfrm rot="-5400000" flipH="1">
              <a:off x="1521113" y="3528123"/>
              <a:ext cx="944052" cy="1263043"/>
            </a:xfrm>
            <a:prstGeom prst="snip2SameRect">
              <a:avLst>
                <a:gd name="adj1" fmla="val 0"/>
                <a:gd name="adj2" fmla="val 38755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1103287" y="3908370"/>
              <a:ext cx="1763835" cy="610246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Eduardo´s abusive alcohol intake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0"/>
          <p:cNvGrpSpPr/>
          <p:nvPr/>
        </p:nvGrpSpPr>
        <p:grpSpPr>
          <a:xfrm>
            <a:off x="2598265" y="3430092"/>
            <a:ext cx="5205430" cy="1959960"/>
            <a:chOff x="3103117" y="3411993"/>
            <a:chExt cx="5386192" cy="1959960"/>
          </a:xfrm>
        </p:grpSpPr>
        <p:sp>
          <p:nvSpPr>
            <p:cNvPr id="221" name="Google Shape;221;p10"/>
            <p:cNvSpPr/>
            <p:nvPr/>
          </p:nvSpPr>
          <p:spPr>
            <a:xfrm rot="-5400000">
              <a:off x="5305346" y="2337268"/>
              <a:ext cx="944053" cy="3950423"/>
            </a:xfrm>
            <a:prstGeom prst="snip2SameRect">
              <a:avLst>
                <a:gd name="adj1" fmla="val 0"/>
                <a:gd name="adj2" fmla="val 3017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03117" y="3411993"/>
              <a:ext cx="5386192" cy="19599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Alfredo´s accident - He fell from the second floor of a prostitution establishment that resulted in severe immediate and long term damages: Dementia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0"/>
          <p:cNvGrpSpPr/>
          <p:nvPr/>
        </p:nvGrpSpPr>
        <p:grpSpPr>
          <a:xfrm>
            <a:off x="5687643" y="2154733"/>
            <a:ext cx="2703238" cy="1341524"/>
            <a:chOff x="6225869" y="2212512"/>
            <a:chExt cx="2703238" cy="802860"/>
          </a:xfrm>
        </p:grpSpPr>
        <p:sp>
          <p:nvSpPr>
            <p:cNvPr id="224" name="Google Shape;224;p10"/>
            <p:cNvSpPr/>
            <p:nvPr/>
          </p:nvSpPr>
          <p:spPr>
            <a:xfrm rot="5400000">
              <a:off x="7304978" y="1623814"/>
              <a:ext cx="574153" cy="1896024"/>
            </a:xfrm>
            <a:prstGeom prst="snip2SameRect">
              <a:avLst>
                <a:gd name="adj1" fmla="val 0"/>
                <a:gd name="adj2" fmla="val 23013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6225869" y="2212512"/>
              <a:ext cx="2703238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Cleber's mother Ana begins intensive alcohol intake and continues until the present day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10"/>
          <p:cNvSpPr/>
          <p:nvPr/>
        </p:nvSpPr>
        <p:spPr>
          <a:xfrm>
            <a:off x="483614" y="234410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2900338" y="234817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>
            <a:off x="4723806" y="269665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7091695" y="190348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5315814" y="1952110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dirty="0"/>
          </a:p>
        </p:txBody>
      </p:sp>
      <p:sp>
        <p:nvSpPr>
          <p:cNvPr id="231" name="Google Shape;231;p10"/>
          <p:cNvSpPr/>
          <p:nvPr/>
        </p:nvSpPr>
        <p:spPr>
          <a:xfrm>
            <a:off x="2209777" y="1925486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1038343" y="351075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2893357" y="3527932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</p:txBody>
      </p:sp>
      <p:grpSp>
        <p:nvGrpSpPr>
          <p:cNvPr id="234" name="Google Shape;234;p10"/>
          <p:cNvGrpSpPr/>
          <p:nvPr/>
        </p:nvGrpSpPr>
        <p:grpSpPr>
          <a:xfrm>
            <a:off x="350829" y="2290384"/>
            <a:ext cx="820592" cy="1616112"/>
            <a:chOff x="379246" y="1988399"/>
            <a:chExt cx="820592" cy="1616112"/>
          </a:xfrm>
        </p:grpSpPr>
        <p:sp>
          <p:nvSpPr>
            <p:cNvPr id="235" name="Google Shape;235;p10"/>
            <p:cNvSpPr/>
            <p:nvPr/>
          </p:nvSpPr>
          <p:spPr>
            <a:xfrm rot="5400000">
              <a:off x="-18514" y="2386159"/>
              <a:ext cx="1616112" cy="820592"/>
            </a:xfrm>
            <a:prstGeom prst="triangle">
              <a:avLst>
                <a:gd name="adj" fmla="val 4721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444422" y="2547448"/>
              <a:ext cx="518398" cy="475603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 rot="5400000">
              <a:off x="577482" y="2699762"/>
              <a:ext cx="305173" cy="16094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8" name="Google Shape;23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979379" y="1156413"/>
            <a:ext cx="820591" cy="1607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10"/>
          <p:cNvGrpSpPr/>
          <p:nvPr/>
        </p:nvGrpSpPr>
        <p:grpSpPr>
          <a:xfrm>
            <a:off x="6687103" y="603508"/>
            <a:ext cx="1486173" cy="1040508"/>
            <a:chOff x="6380824" y="393842"/>
            <a:chExt cx="1486173" cy="1192009"/>
          </a:xfrm>
        </p:grpSpPr>
        <p:sp>
          <p:nvSpPr>
            <p:cNvPr id="240" name="Google Shape;240;p10"/>
            <p:cNvSpPr/>
            <p:nvPr/>
          </p:nvSpPr>
          <p:spPr>
            <a:xfrm rot="-5400000">
              <a:off x="6558428" y="216238"/>
              <a:ext cx="1130964" cy="1486173"/>
            </a:xfrm>
            <a:prstGeom prst="snip2SameRect">
              <a:avLst>
                <a:gd name="adj1" fmla="val 0"/>
                <a:gd name="adj2" fmla="val 37258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6450291" y="442680"/>
              <a:ext cx="1354562" cy="1143171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and Bruna´s marriage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10"/>
          <p:cNvSpPr/>
          <p:nvPr/>
        </p:nvSpPr>
        <p:spPr>
          <a:xfrm>
            <a:off x="6489106" y="269665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7223096" y="136707"/>
            <a:ext cx="18671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Soares Family Timeline 2/4</a:t>
            </a:r>
            <a:endParaRPr sz="1000" b="0" i="1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11"/>
          <p:cNvCxnSpPr/>
          <p:nvPr/>
        </p:nvCxnSpPr>
        <p:spPr>
          <a:xfrm rot="10800000">
            <a:off x="-141634" y="578246"/>
            <a:ext cx="4507647" cy="16830"/>
          </a:xfrm>
          <a:prstGeom prst="straightConnector1">
            <a:avLst/>
          </a:prstGeom>
          <a:noFill/>
          <a:ln w="793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0" name="Google Shape;250;p11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49" y="544374"/>
            <a:ext cx="8878591" cy="3387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11"/>
          <p:cNvGrpSpPr/>
          <p:nvPr/>
        </p:nvGrpSpPr>
        <p:grpSpPr>
          <a:xfrm>
            <a:off x="658134" y="594027"/>
            <a:ext cx="3706439" cy="1183278"/>
            <a:chOff x="3189571" y="563685"/>
            <a:chExt cx="1212804" cy="1183278"/>
          </a:xfrm>
        </p:grpSpPr>
        <p:sp>
          <p:nvSpPr>
            <p:cNvPr id="252" name="Google Shape;252;p11"/>
            <p:cNvSpPr/>
            <p:nvPr/>
          </p:nvSpPr>
          <p:spPr>
            <a:xfrm rot="-5400000">
              <a:off x="3302361" y="450894"/>
              <a:ext cx="987223" cy="1212804"/>
            </a:xfrm>
            <a:prstGeom prst="snip2SameRect">
              <a:avLst>
                <a:gd name="adj1" fmla="val 0"/>
                <a:gd name="adj2" fmla="val 2882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3278661" y="728208"/>
              <a:ext cx="1081438" cy="1018754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Cleber´s parents divorced. Cleber´s parents didn't have a good relationship for a long time. Even as children their sons didn´t accept the father's behaviour toward the mother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1"/>
          <p:cNvGrpSpPr/>
          <p:nvPr/>
        </p:nvGrpSpPr>
        <p:grpSpPr>
          <a:xfrm>
            <a:off x="4921803" y="603508"/>
            <a:ext cx="3079872" cy="1040508"/>
            <a:chOff x="6380824" y="393842"/>
            <a:chExt cx="1486173" cy="1192009"/>
          </a:xfrm>
        </p:grpSpPr>
        <p:sp>
          <p:nvSpPr>
            <p:cNvPr id="255" name="Google Shape;255;p11"/>
            <p:cNvSpPr/>
            <p:nvPr/>
          </p:nvSpPr>
          <p:spPr>
            <a:xfrm rot="-5400000">
              <a:off x="6558428" y="216238"/>
              <a:ext cx="1130964" cy="1486173"/>
            </a:xfrm>
            <a:prstGeom prst="snip2SameRect">
              <a:avLst>
                <a:gd name="adj1" fmla="val 0"/>
                <a:gd name="adj2" fmla="val 24394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6450291" y="442680"/>
              <a:ext cx="1354562" cy="1143171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takes his father in to live with him. He organises an apartment on the first floor of his house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11"/>
          <p:cNvGrpSpPr/>
          <p:nvPr/>
        </p:nvGrpSpPr>
        <p:grpSpPr>
          <a:xfrm>
            <a:off x="3701552" y="2201286"/>
            <a:ext cx="2223557" cy="1295673"/>
            <a:chOff x="4795466" y="2240153"/>
            <a:chExt cx="1987996" cy="802860"/>
          </a:xfrm>
        </p:grpSpPr>
        <p:sp>
          <p:nvSpPr>
            <p:cNvPr id="258" name="Google Shape;258;p11"/>
            <p:cNvSpPr/>
            <p:nvPr/>
          </p:nvSpPr>
          <p:spPr>
            <a:xfrm rot="5400000">
              <a:off x="5495659" y="1881076"/>
              <a:ext cx="634589" cy="1428201"/>
            </a:xfrm>
            <a:prstGeom prst="snip2SameRect">
              <a:avLst>
                <a:gd name="adj1" fmla="val 0"/>
                <a:gd name="adj2" fmla="val 32770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4795466" y="2240153"/>
              <a:ext cx="1987996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is diagnosed by a psychiatrist with Bipolar Disorder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11"/>
          <p:cNvGrpSpPr/>
          <p:nvPr/>
        </p:nvGrpSpPr>
        <p:grpSpPr>
          <a:xfrm>
            <a:off x="1121890" y="2263961"/>
            <a:ext cx="2826150" cy="1110789"/>
            <a:chOff x="3334866" y="2277878"/>
            <a:chExt cx="1486766" cy="1110789"/>
          </a:xfrm>
        </p:grpSpPr>
        <p:sp>
          <p:nvSpPr>
            <p:cNvPr id="261" name="Google Shape;261;p11"/>
            <p:cNvSpPr/>
            <p:nvPr/>
          </p:nvSpPr>
          <p:spPr>
            <a:xfrm rot="5400000">
              <a:off x="3589248" y="2213620"/>
              <a:ext cx="1093310" cy="1221826"/>
            </a:xfrm>
            <a:prstGeom prst="snip2SameRect">
              <a:avLst>
                <a:gd name="adj1" fmla="val 0"/>
                <a:gd name="adj2" fmla="val 2248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3334866" y="2376559"/>
              <a:ext cx="1486766" cy="101210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Cleber’s grandson Enzo is born. Marina married a man, Igor, that consumes alcohol abusively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1"/>
          <p:cNvGrpSpPr/>
          <p:nvPr/>
        </p:nvGrpSpPr>
        <p:grpSpPr>
          <a:xfrm>
            <a:off x="975315" y="3382940"/>
            <a:ext cx="4983465" cy="1959960"/>
            <a:chOff x="3146214" y="3350096"/>
            <a:chExt cx="5386192" cy="1959960"/>
          </a:xfrm>
        </p:grpSpPr>
        <p:sp>
          <p:nvSpPr>
            <p:cNvPr id="264" name="Google Shape;264;p11"/>
            <p:cNvSpPr/>
            <p:nvPr/>
          </p:nvSpPr>
          <p:spPr>
            <a:xfrm rot="-5400000">
              <a:off x="5305346" y="2337268"/>
              <a:ext cx="944053" cy="3950423"/>
            </a:xfrm>
            <a:prstGeom prst="snip2SameRect">
              <a:avLst>
                <a:gd name="adj1" fmla="val 0"/>
                <a:gd name="adj2" fmla="val 3017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3146214" y="3350096"/>
              <a:ext cx="5386192" cy="19599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Fabiana makes contact to learn more about Substance Use Disorder (SUD) treatment and to schedule an appointment to Cleber with the psychotherapist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5762674" y="2155435"/>
            <a:ext cx="2471976" cy="1341524"/>
            <a:chOff x="6225869" y="2212512"/>
            <a:chExt cx="2703238" cy="802860"/>
          </a:xfrm>
        </p:grpSpPr>
        <p:sp>
          <p:nvSpPr>
            <p:cNvPr id="267" name="Google Shape;267;p11"/>
            <p:cNvSpPr/>
            <p:nvPr/>
          </p:nvSpPr>
          <p:spPr>
            <a:xfrm rot="5400000">
              <a:off x="7304978" y="1623814"/>
              <a:ext cx="574153" cy="1896024"/>
            </a:xfrm>
            <a:prstGeom prst="snip2SameRect">
              <a:avLst>
                <a:gd name="adj1" fmla="val 0"/>
                <a:gd name="adj2" fmla="val 23013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6225869" y="2212512"/>
              <a:ext cx="2703238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begins dating Fabiana. 2024 she is diagnosed with Depression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483614" y="234410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4723806" y="269665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7091695" y="190348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  <p:sp>
        <p:nvSpPr>
          <p:cNvPr id="272" name="Google Shape;272;p11"/>
          <p:cNvSpPr/>
          <p:nvPr/>
        </p:nvSpPr>
        <p:spPr>
          <a:xfrm>
            <a:off x="5315814" y="1952110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3187699" y="1950755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1230532" y="3542677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grpSp>
        <p:nvGrpSpPr>
          <p:cNvPr id="275" name="Google Shape;275;p11"/>
          <p:cNvGrpSpPr/>
          <p:nvPr/>
        </p:nvGrpSpPr>
        <p:grpSpPr>
          <a:xfrm>
            <a:off x="350829" y="2290384"/>
            <a:ext cx="820592" cy="1616112"/>
            <a:chOff x="379246" y="1988399"/>
            <a:chExt cx="820592" cy="1616112"/>
          </a:xfrm>
        </p:grpSpPr>
        <p:sp>
          <p:nvSpPr>
            <p:cNvPr id="276" name="Google Shape;276;p11"/>
            <p:cNvSpPr/>
            <p:nvPr/>
          </p:nvSpPr>
          <p:spPr>
            <a:xfrm rot="5400000">
              <a:off x="-18514" y="2386159"/>
              <a:ext cx="1616112" cy="820592"/>
            </a:xfrm>
            <a:prstGeom prst="triangle">
              <a:avLst>
                <a:gd name="adj" fmla="val 4721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444422" y="2547448"/>
              <a:ext cx="518398" cy="475603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 rot="5400000">
              <a:off x="577482" y="2699762"/>
              <a:ext cx="305173" cy="16094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9" name="Google Shape;27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979379" y="1156413"/>
            <a:ext cx="820591" cy="16076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/>
          <p:nvPr/>
        </p:nvSpPr>
        <p:spPr>
          <a:xfrm>
            <a:off x="1902547" y="3582330"/>
            <a:ext cx="493764" cy="3375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</a:t>
            </a:r>
            <a:endParaRPr/>
          </a:p>
        </p:txBody>
      </p:sp>
      <p:grpSp>
        <p:nvGrpSpPr>
          <p:cNvPr id="281" name="Google Shape;281;p11"/>
          <p:cNvGrpSpPr/>
          <p:nvPr/>
        </p:nvGrpSpPr>
        <p:grpSpPr>
          <a:xfrm>
            <a:off x="5755069" y="3557495"/>
            <a:ext cx="2223558" cy="1616112"/>
            <a:chOff x="3885432" y="3441753"/>
            <a:chExt cx="5386192" cy="1959960"/>
          </a:xfrm>
        </p:grpSpPr>
        <p:sp>
          <p:nvSpPr>
            <p:cNvPr id="282" name="Google Shape;282;p11"/>
            <p:cNvSpPr/>
            <p:nvPr/>
          </p:nvSpPr>
          <p:spPr>
            <a:xfrm rot="-5400000">
              <a:off x="5907086" y="2429843"/>
              <a:ext cx="1129204" cy="3950423"/>
            </a:xfrm>
            <a:prstGeom prst="snip2SameRect">
              <a:avLst>
                <a:gd name="adj1" fmla="val 0"/>
                <a:gd name="adj2" fmla="val 3017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885432" y="3441753"/>
              <a:ext cx="5386192" cy="19599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begins specialized treatment for SUD</a:t>
              </a:r>
              <a:endParaRPr/>
            </a:p>
          </p:txBody>
        </p:sp>
      </p:grpSp>
      <p:sp>
        <p:nvSpPr>
          <p:cNvPr id="284" name="Google Shape;284;p11"/>
          <p:cNvSpPr/>
          <p:nvPr/>
        </p:nvSpPr>
        <p:spPr>
          <a:xfrm>
            <a:off x="5676280" y="3505149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6348295" y="3544802"/>
            <a:ext cx="493764" cy="3375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/>
          </a:p>
        </p:txBody>
      </p:sp>
      <p:sp>
        <p:nvSpPr>
          <p:cNvPr id="286" name="Google Shape;286;p11"/>
          <p:cNvSpPr txBox="1"/>
          <p:nvPr/>
        </p:nvSpPr>
        <p:spPr>
          <a:xfrm>
            <a:off x="7223096" y="136707"/>
            <a:ext cx="18671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Soares Family Timeline 3/4</a:t>
            </a:r>
            <a:endParaRPr sz="1000" b="0" i="1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12"/>
          <p:cNvCxnSpPr/>
          <p:nvPr/>
        </p:nvCxnSpPr>
        <p:spPr>
          <a:xfrm rot="10800000">
            <a:off x="-141634" y="578246"/>
            <a:ext cx="4507647" cy="16830"/>
          </a:xfrm>
          <a:prstGeom prst="straightConnector1">
            <a:avLst/>
          </a:prstGeom>
          <a:noFill/>
          <a:ln w="793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3" name="Google Shape;293;p12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49" y="544374"/>
            <a:ext cx="8878591" cy="3387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12"/>
          <p:cNvGrpSpPr/>
          <p:nvPr/>
        </p:nvGrpSpPr>
        <p:grpSpPr>
          <a:xfrm>
            <a:off x="658136" y="594027"/>
            <a:ext cx="2322534" cy="1116455"/>
            <a:chOff x="3189571" y="563685"/>
            <a:chExt cx="1212804" cy="1116456"/>
          </a:xfrm>
        </p:grpSpPr>
        <p:sp>
          <p:nvSpPr>
            <p:cNvPr id="295" name="Google Shape;295;p12"/>
            <p:cNvSpPr/>
            <p:nvPr/>
          </p:nvSpPr>
          <p:spPr>
            <a:xfrm rot="-5400000">
              <a:off x="3302361" y="450894"/>
              <a:ext cx="987223" cy="1212804"/>
            </a:xfrm>
            <a:prstGeom prst="snip2SameRect">
              <a:avLst>
                <a:gd name="adj1" fmla="val 0"/>
                <a:gd name="adj2" fmla="val 2882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3287038" y="661386"/>
              <a:ext cx="1081438" cy="1018754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stops drinking for 3 months. After this period he restarts drinking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12"/>
          <p:cNvGrpSpPr/>
          <p:nvPr/>
        </p:nvGrpSpPr>
        <p:grpSpPr>
          <a:xfrm>
            <a:off x="4599861" y="561849"/>
            <a:ext cx="3079872" cy="1027832"/>
            <a:chOff x="6380824" y="347321"/>
            <a:chExt cx="1486173" cy="1177486"/>
          </a:xfrm>
        </p:grpSpPr>
        <p:sp>
          <p:nvSpPr>
            <p:cNvPr id="298" name="Google Shape;298;p12"/>
            <p:cNvSpPr/>
            <p:nvPr/>
          </p:nvSpPr>
          <p:spPr>
            <a:xfrm rot="-5400000">
              <a:off x="6558428" y="216238"/>
              <a:ext cx="1130964" cy="1486173"/>
            </a:xfrm>
            <a:prstGeom prst="snip2SameRect">
              <a:avLst>
                <a:gd name="adj1" fmla="val 0"/>
                <a:gd name="adj2" fmla="val 24394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6466778" y="347321"/>
              <a:ext cx="1354562" cy="1143171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showed improvements in his consciousness about the transgenerational model and using tools to deal with addiction problems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2"/>
          <p:cNvGrpSpPr/>
          <p:nvPr/>
        </p:nvGrpSpPr>
        <p:grpSpPr>
          <a:xfrm>
            <a:off x="3433573" y="2185569"/>
            <a:ext cx="1722891" cy="1295673"/>
            <a:chOff x="4148848" y="2220403"/>
            <a:chExt cx="1540370" cy="802860"/>
          </a:xfrm>
        </p:grpSpPr>
        <p:sp>
          <p:nvSpPr>
            <p:cNvPr id="301" name="Google Shape;301;p12"/>
            <p:cNvSpPr/>
            <p:nvPr/>
          </p:nvSpPr>
          <p:spPr>
            <a:xfrm rot="5400000">
              <a:off x="4634486" y="2015217"/>
              <a:ext cx="634589" cy="1158563"/>
            </a:xfrm>
            <a:prstGeom prst="snip2SameRect">
              <a:avLst>
                <a:gd name="adj1" fmla="val 0"/>
                <a:gd name="adj2" fmla="val 2511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4148848" y="2220403"/>
              <a:ext cx="1540370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Cleber´s behaviour “On the razor’s edge” </a:t>
              </a:r>
              <a:endParaRPr/>
            </a:p>
          </p:txBody>
        </p:sp>
      </p:grpSp>
      <p:grpSp>
        <p:nvGrpSpPr>
          <p:cNvPr id="303" name="Google Shape;303;p12"/>
          <p:cNvGrpSpPr/>
          <p:nvPr/>
        </p:nvGrpSpPr>
        <p:grpSpPr>
          <a:xfrm>
            <a:off x="1801702" y="3376140"/>
            <a:ext cx="6408718" cy="1959960"/>
            <a:chOff x="3592228" y="3362789"/>
            <a:chExt cx="5386192" cy="1959960"/>
          </a:xfrm>
        </p:grpSpPr>
        <p:sp>
          <p:nvSpPr>
            <p:cNvPr id="304" name="Google Shape;304;p12"/>
            <p:cNvSpPr/>
            <p:nvPr/>
          </p:nvSpPr>
          <p:spPr>
            <a:xfrm rot="-5400000">
              <a:off x="5659372" y="2381596"/>
              <a:ext cx="944053" cy="3885920"/>
            </a:xfrm>
            <a:prstGeom prst="snip2SameRect">
              <a:avLst>
                <a:gd name="adj1" fmla="val 0"/>
                <a:gd name="adj2" fmla="val 3017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3592228" y="3362789"/>
              <a:ext cx="5386192" cy="19599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intensified his abusive alcohol intake, betraying his girlfriend, got into financial trouble at the same prostitution establishment where  Alfredo´s accident happened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2"/>
          <p:cNvGrpSpPr/>
          <p:nvPr/>
        </p:nvGrpSpPr>
        <p:grpSpPr>
          <a:xfrm>
            <a:off x="4616691" y="2034616"/>
            <a:ext cx="3769960" cy="1341524"/>
            <a:chOff x="5417527" y="2150643"/>
            <a:chExt cx="3368006" cy="802860"/>
          </a:xfrm>
        </p:grpSpPr>
        <p:sp>
          <p:nvSpPr>
            <p:cNvPr id="307" name="Google Shape;307;p12"/>
            <p:cNvSpPr/>
            <p:nvPr/>
          </p:nvSpPr>
          <p:spPr>
            <a:xfrm rot="5400000">
              <a:off x="6877230" y="1420930"/>
              <a:ext cx="574153" cy="2322514"/>
            </a:xfrm>
            <a:prstGeom prst="snip2SameRect">
              <a:avLst>
                <a:gd name="adj1" fmla="val 0"/>
                <a:gd name="adj2" fmla="val 23013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417527" y="2150643"/>
              <a:ext cx="3368006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 was impacted directly by Southern Brazil’s floods. The entire first floor of his house was flooded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12"/>
          <p:cNvSpPr/>
          <p:nvPr/>
        </p:nvSpPr>
        <p:spPr>
          <a:xfrm>
            <a:off x="3525169" y="1896237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2177769" y="3568710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grpSp>
        <p:nvGrpSpPr>
          <p:cNvPr id="311" name="Google Shape;311;p12"/>
          <p:cNvGrpSpPr/>
          <p:nvPr/>
        </p:nvGrpSpPr>
        <p:grpSpPr>
          <a:xfrm>
            <a:off x="350829" y="2290384"/>
            <a:ext cx="820592" cy="1616112"/>
            <a:chOff x="379246" y="1988399"/>
            <a:chExt cx="820592" cy="1616112"/>
          </a:xfrm>
        </p:grpSpPr>
        <p:sp>
          <p:nvSpPr>
            <p:cNvPr id="312" name="Google Shape;312;p12"/>
            <p:cNvSpPr/>
            <p:nvPr/>
          </p:nvSpPr>
          <p:spPr>
            <a:xfrm rot="5400000">
              <a:off x="-18514" y="2386159"/>
              <a:ext cx="1616112" cy="820592"/>
            </a:xfrm>
            <a:prstGeom prst="triangle">
              <a:avLst>
                <a:gd name="adj" fmla="val 4721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444422" y="2547448"/>
              <a:ext cx="518398" cy="475603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 rot="5400000">
              <a:off x="577482" y="2699762"/>
              <a:ext cx="305173" cy="16094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5" name="Google Shape;31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979379" y="1156413"/>
            <a:ext cx="820591" cy="160768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2"/>
          <p:cNvSpPr/>
          <p:nvPr/>
        </p:nvSpPr>
        <p:spPr>
          <a:xfrm>
            <a:off x="368100" y="243084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sp>
        <p:nvSpPr>
          <p:cNvPr id="317" name="Google Shape;317;p12"/>
          <p:cNvSpPr/>
          <p:nvPr/>
        </p:nvSpPr>
        <p:spPr>
          <a:xfrm>
            <a:off x="995865" y="282787"/>
            <a:ext cx="442741" cy="34141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/>
          </a:p>
        </p:txBody>
      </p:sp>
      <p:sp>
        <p:nvSpPr>
          <p:cNvPr id="318" name="Google Shape;318;p12"/>
          <p:cNvSpPr/>
          <p:nvPr/>
        </p:nvSpPr>
        <p:spPr>
          <a:xfrm>
            <a:off x="3228241" y="255662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3900256" y="295315"/>
            <a:ext cx="1000354" cy="32473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 / JUN</a:t>
            </a:r>
            <a:endParaRPr/>
          </a:p>
        </p:txBody>
      </p:sp>
      <p:sp>
        <p:nvSpPr>
          <p:cNvPr id="320" name="Google Shape;320;p12"/>
          <p:cNvSpPr/>
          <p:nvPr/>
        </p:nvSpPr>
        <p:spPr>
          <a:xfrm>
            <a:off x="6411041" y="1882762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321" name="Google Shape;321;p12"/>
          <p:cNvSpPr/>
          <p:nvPr/>
        </p:nvSpPr>
        <p:spPr>
          <a:xfrm>
            <a:off x="4226227" y="1961044"/>
            <a:ext cx="1000354" cy="32473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 / SEP</a:t>
            </a:r>
            <a:endParaRPr/>
          </a:p>
        </p:txBody>
      </p:sp>
      <p:sp>
        <p:nvSpPr>
          <p:cNvPr id="322" name="Google Shape;322;p12"/>
          <p:cNvSpPr/>
          <p:nvPr/>
        </p:nvSpPr>
        <p:spPr>
          <a:xfrm>
            <a:off x="7099199" y="2005953"/>
            <a:ext cx="493764" cy="3375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/>
          </a:p>
        </p:txBody>
      </p:sp>
      <p:grpSp>
        <p:nvGrpSpPr>
          <p:cNvPr id="323" name="Google Shape;323;p12"/>
          <p:cNvGrpSpPr/>
          <p:nvPr/>
        </p:nvGrpSpPr>
        <p:grpSpPr>
          <a:xfrm>
            <a:off x="1047685" y="2190885"/>
            <a:ext cx="2546597" cy="1295673"/>
            <a:chOff x="3517107" y="2237512"/>
            <a:chExt cx="2276814" cy="802860"/>
          </a:xfrm>
        </p:grpSpPr>
        <p:sp>
          <p:nvSpPr>
            <p:cNvPr id="324" name="Google Shape;324;p12"/>
            <p:cNvSpPr/>
            <p:nvPr/>
          </p:nvSpPr>
          <p:spPr>
            <a:xfrm rot="5400000">
              <a:off x="4361183" y="1741914"/>
              <a:ext cx="634589" cy="1705169"/>
            </a:xfrm>
            <a:prstGeom prst="snip2SameRect">
              <a:avLst>
                <a:gd name="adj1" fmla="val 0"/>
                <a:gd name="adj2" fmla="val 2511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3517107" y="2237512"/>
              <a:ext cx="2276814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Fabiana contacts the psychotherapist to report Cleber´s abusive alcohol intake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2"/>
          <p:cNvSpPr/>
          <p:nvPr/>
        </p:nvSpPr>
        <p:spPr>
          <a:xfrm>
            <a:off x="1464516" y="1862792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327" name="Google Shape;327;p12"/>
          <p:cNvSpPr/>
          <p:nvPr/>
        </p:nvSpPr>
        <p:spPr>
          <a:xfrm>
            <a:off x="2151104" y="1951273"/>
            <a:ext cx="1000354" cy="32473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AGO</a:t>
            </a:r>
            <a:endParaRPr/>
          </a:p>
        </p:txBody>
      </p:sp>
      <p:sp>
        <p:nvSpPr>
          <p:cNvPr id="328" name="Google Shape;328;p12"/>
          <p:cNvSpPr/>
          <p:nvPr/>
        </p:nvSpPr>
        <p:spPr>
          <a:xfrm>
            <a:off x="2861036" y="3595605"/>
            <a:ext cx="1000354" cy="32473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 of AGO </a:t>
            </a:r>
            <a:endParaRPr/>
          </a:p>
        </p:txBody>
      </p:sp>
      <p:sp>
        <p:nvSpPr>
          <p:cNvPr id="329" name="Google Shape;329;p12"/>
          <p:cNvSpPr txBox="1"/>
          <p:nvPr/>
        </p:nvSpPr>
        <p:spPr>
          <a:xfrm>
            <a:off x="7223096" y="136707"/>
            <a:ext cx="18671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Soares Family Timeline 4/4</a:t>
            </a:r>
            <a:endParaRPr sz="1000" b="0" i="1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1625257" y="234366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332" name="Google Shape;332;p12"/>
          <p:cNvSpPr/>
          <p:nvPr/>
        </p:nvSpPr>
        <p:spPr>
          <a:xfrm>
            <a:off x="2242844" y="277299"/>
            <a:ext cx="442741" cy="34141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title"/>
          </p:nvPr>
        </p:nvSpPr>
        <p:spPr>
          <a:xfrm>
            <a:off x="471357" y="30519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Moving Forward</a:t>
            </a:r>
            <a:endParaRPr sz="3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body" idx="1"/>
          </p:nvPr>
        </p:nvSpPr>
        <p:spPr>
          <a:xfrm>
            <a:off x="1108439" y="1296590"/>
            <a:ext cx="724643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Cleber to return and maintain his learning process (behaviours, thoughts, actions and family relations) within a "</a:t>
            </a:r>
            <a:r>
              <a:rPr lang="pt-BR" sz="1600">
                <a:solidFill>
                  <a:schemeClr val="lt1"/>
                </a:solidFill>
              </a:rPr>
              <a:t>virtuous</a:t>
            </a:r>
            <a:r>
              <a:rPr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circle": quit drinking, have a healthier relationship with his girlfriend, and continue good performance in his job.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Continuing Cleber's psychotherapy with Systemic Therapy to explore more connections among individual, familiar and social aspects.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13"/>
          <p:cNvCxnSpPr/>
          <p:nvPr/>
        </p:nvCxnSpPr>
        <p:spPr>
          <a:xfrm>
            <a:off x="-2565435" y="1031892"/>
            <a:ext cx="10125307" cy="0"/>
          </a:xfrm>
          <a:prstGeom prst="straightConnector1">
            <a:avLst/>
          </a:prstGeom>
          <a:noFill/>
          <a:ln w="38100" cap="flat" cmpd="sng">
            <a:solidFill>
              <a:srgbClr val="EC6B3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/>
          <p:nvPr/>
        </p:nvSpPr>
        <p:spPr>
          <a:xfrm>
            <a:off x="1108439" y="1630419"/>
            <a:ext cx="724643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Regardless, Cleber has acquired more knowledge and comprehension about his family legacy in a transgenerational transmission model of the addiction problem: alcohol intake and hyperactive sexual behaviour.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Finally, it is important to stimulate all of Cleber's FMs to engage in specialized treatment for addiction problems.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4"/>
          <p:cNvSpPr txBox="1"/>
          <p:nvPr/>
        </p:nvSpPr>
        <p:spPr>
          <a:xfrm>
            <a:off x="471357" y="30519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3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Moving Forward</a:t>
            </a:r>
            <a:endParaRPr sz="30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14"/>
          <p:cNvCxnSpPr/>
          <p:nvPr/>
        </p:nvCxnSpPr>
        <p:spPr>
          <a:xfrm>
            <a:off x="-2565435" y="1031892"/>
            <a:ext cx="10125307" cy="0"/>
          </a:xfrm>
          <a:prstGeom prst="straightConnector1">
            <a:avLst/>
          </a:prstGeom>
          <a:noFill/>
          <a:ln w="38100" cap="flat" cmpd="sng">
            <a:solidFill>
              <a:srgbClr val="EC6B3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 txBox="1">
            <a:spLocks noGrp="1"/>
          </p:cNvSpPr>
          <p:nvPr>
            <p:ph type="title"/>
          </p:nvPr>
        </p:nvSpPr>
        <p:spPr>
          <a:xfrm>
            <a:off x="2169528" y="38696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3600" b="1">
                <a:latin typeface="Arial"/>
                <a:ea typeface="Arial"/>
                <a:cs typeface="Arial"/>
                <a:sym typeface="Arial"/>
              </a:rPr>
              <a:t>References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5"/>
          <p:cNvSpPr/>
          <p:nvPr/>
        </p:nvSpPr>
        <p:spPr>
          <a:xfrm>
            <a:off x="1945177" y="1226269"/>
            <a:ext cx="6500553" cy="1633309"/>
          </a:xfrm>
          <a:prstGeom prst="rect">
            <a:avLst/>
          </a:prstGeom>
          <a:solidFill>
            <a:schemeClr val="lt1">
              <a:alpha val="4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1945176" y="3009360"/>
            <a:ext cx="6500553" cy="1396385"/>
          </a:xfrm>
          <a:prstGeom prst="rect">
            <a:avLst/>
          </a:prstGeom>
          <a:solidFill>
            <a:schemeClr val="lt1">
              <a:alpha val="4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5"/>
          <p:cNvSpPr txBox="1">
            <a:spLocks noGrp="1"/>
          </p:cNvSpPr>
          <p:nvPr>
            <p:ph type="body" idx="1"/>
          </p:nvPr>
        </p:nvSpPr>
        <p:spPr>
          <a:xfrm>
            <a:off x="2169527" y="1226269"/>
            <a:ext cx="581332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Falcke, D. &amp; Wagner, A (2005). A dinâmica familiar e o fenômeno da transgeracionalidade: definição de conceitos. In: A. Wagner, Como se perpetua a família: A transmissão dos modelos familiares. Porto Alegre: EDIPUCRS p.25-46.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Camicia, E.G, da Silva, SB. Schmidt, B (2016). Abordagem da Transgeracionalidade na Terapia Sistêmica Individual: Um Estudo de Caso Clínico. Pensando famílias. Porto Alegre: (20).1 p.68-82.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"/>
          <p:cNvSpPr txBox="1">
            <a:spLocks noGrp="1"/>
          </p:cNvSpPr>
          <p:nvPr>
            <p:ph type="ctrTitle"/>
          </p:nvPr>
        </p:nvSpPr>
        <p:spPr>
          <a:xfrm>
            <a:off x="311699" y="169758"/>
            <a:ext cx="8520600" cy="12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000">
                <a:solidFill>
                  <a:schemeClr val="lt1"/>
                </a:solidFill>
              </a:rPr>
              <a:t>Thank you very much</a:t>
            </a:r>
            <a:endParaRPr sz="4000" i="1">
              <a:solidFill>
                <a:schemeClr val="lt1"/>
              </a:solidFill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-490654" y="1620351"/>
            <a:ext cx="10125307" cy="32782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16"/>
          <p:cNvCxnSpPr/>
          <p:nvPr/>
        </p:nvCxnSpPr>
        <p:spPr>
          <a:xfrm>
            <a:off x="-705007" y="1620351"/>
            <a:ext cx="10125307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16"/>
          <p:cNvSpPr txBox="1"/>
          <p:nvPr/>
        </p:nvSpPr>
        <p:spPr>
          <a:xfrm>
            <a:off x="2389015" y="2339297"/>
            <a:ext cx="585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3B"/>
                </a:solidFill>
                <a:latin typeface="Arial"/>
                <a:ea typeface="Arial"/>
                <a:cs typeface="Arial"/>
                <a:sym typeface="Arial"/>
              </a:rPr>
              <a:t>Contact:</a:t>
            </a:r>
            <a:endParaRPr sz="1800" b="0" i="0" u="none" strike="noStrike" cap="none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3B"/>
                </a:solidFill>
                <a:latin typeface="Arial"/>
                <a:ea typeface="Arial"/>
                <a:cs typeface="Arial"/>
                <a:sym typeface="Arial"/>
              </a:rPr>
              <a:t>cassandra@acurarte.com.br</a:t>
            </a:r>
            <a:endParaRPr sz="1800" b="0" i="0" u="none" strike="noStrike" cap="none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3B"/>
                </a:solidFill>
                <a:latin typeface="Arial"/>
                <a:ea typeface="Arial"/>
                <a:cs typeface="Arial"/>
                <a:sym typeface="Arial"/>
              </a:rPr>
              <a:t>+55  51 981394719 </a:t>
            </a:r>
            <a:endParaRPr sz="1800" b="0" i="0" u="none" strike="noStrike" cap="none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3B"/>
                </a:solidFill>
                <a:latin typeface="Arial"/>
                <a:ea typeface="Arial"/>
                <a:cs typeface="Arial"/>
                <a:sym typeface="Arial"/>
              </a:rPr>
              <a:t>Av. Osvaldo Aranha 440-404</a:t>
            </a:r>
            <a:endParaRPr sz="1800" b="0" i="0" u="none" strike="noStrike" cap="none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3B"/>
                </a:solidFill>
                <a:latin typeface="Arial"/>
                <a:ea typeface="Arial"/>
                <a:cs typeface="Arial"/>
                <a:sym typeface="Arial"/>
              </a:rPr>
              <a:t>Porto Alegre, Rio Grande do Sul</a:t>
            </a:r>
            <a:endParaRPr sz="1800" b="0" i="0" u="none" strike="noStrike" cap="none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3B"/>
                </a:solidFill>
                <a:latin typeface="Arial"/>
                <a:ea typeface="Arial"/>
                <a:cs typeface="Arial"/>
                <a:sym typeface="Arial"/>
              </a:rPr>
              <a:t>Zip Code 90.035-190 - Brazil</a:t>
            </a:r>
            <a:endParaRPr sz="1800" b="0" i="0" u="none" strike="noStrike" cap="none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16"/>
          <p:cNvCxnSpPr/>
          <p:nvPr/>
        </p:nvCxnSpPr>
        <p:spPr>
          <a:xfrm>
            <a:off x="-602146" y="4898648"/>
            <a:ext cx="10125307" cy="0"/>
          </a:xfrm>
          <a:prstGeom prst="straightConnector1">
            <a:avLst/>
          </a:prstGeom>
          <a:noFill/>
          <a:ln w="76200" cap="flat" cmpd="sng">
            <a:solidFill>
              <a:srgbClr val="9B9B9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16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11699" y="299302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000">
                <a:solidFill>
                  <a:schemeClr val="lt1"/>
                </a:solidFill>
              </a:rPr>
              <a:t>Transgenerational transmission model of the addiction problem: </a:t>
            </a:r>
            <a:br>
              <a:rPr lang="pt-BR" sz="4000">
                <a:solidFill>
                  <a:schemeClr val="lt1"/>
                </a:solidFill>
              </a:rPr>
            </a:br>
            <a:r>
              <a:rPr lang="pt-BR" sz="4000" i="1">
                <a:solidFill>
                  <a:schemeClr val="lt1"/>
                </a:solidFill>
              </a:rPr>
              <a:t>A clinical case report</a:t>
            </a:r>
            <a:endParaRPr sz="4000" i="1">
              <a:solidFill>
                <a:schemeClr val="lt1"/>
              </a:solidFill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-490654" y="3409197"/>
            <a:ext cx="10125307" cy="14168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"/>
          <p:cNvCxnSpPr/>
          <p:nvPr/>
        </p:nvCxnSpPr>
        <p:spPr>
          <a:xfrm>
            <a:off x="-588893" y="3391096"/>
            <a:ext cx="10125307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6026" y="3919711"/>
            <a:ext cx="2084482" cy="37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0128" y="3912956"/>
            <a:ext cx="1817669" cy="3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0549" y="3868634"/>
            <a:ext cx="1237850" cy="47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 descr="Desenho de rosto de pessoa visto de perto&#10;&#10;Descrição gerada automaticamente com confiança mé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203" y="3714373"/>
            <a:ext cx="1584942" cy="7847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2"/>
          <p:cNvCxnSpPr/>
          <p:nvPr/>
        </p:nvCxnSpPr>
        <p:spPr>
          <a:xfrm>
            <a:off x="-602146" y="4826078"/>
            <a:ext cx="10125307" cy="0"/>
          </a:xfrm>
          <a:prstGeom prst="straightConnector1">
            <a:avLst/>
          </a:prstGeom>
          <a:noFill/>
          <a:ln w="76200" cap="flat" cmpd="sng">
            <a:solidFill>
              <a:srgbClr val="9B9B9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2"/>
          <p:cNvSpPr txBox="1">
            <a:spLocks noGrp="1"/>
          </p:cNvSpPr>
          <p:nvPr>
            <p:ph type="subTitle" idx="1"/>
          </p:nvPr>
        </p:nvSpPr>
        <p:spPr>
          <a:xfrm>
            <a:off x="311700" y="2513031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4269"/>
              <a:buNone/>
            </a:pPr>
            <a:r>
              <a:rPr lang="pt-BR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Cassandra Borges Bortolon</a:t>
            </a:r>
            <a:endParaRPr sz="3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5548"/>
              <a:buNone/>
            </a:pPr>
            <a:r>
              <a:rPr lang="pt-BR" sz="29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Clinic Psychologist, Family and Couple Therapist, Specialist, MSc, Health Science PhD</a:t>
            </a:r>
            <a:endParaRPr sz="29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5548"/>
              <a:buNone/>
            </a:pPr>
            <a:r>
              <a:rPr lang="pt-BR" sz="29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AFINet Trustee</a:t>
            </a:r>
            <a:endParaRPr sz="29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2828"/>
              <a:buNone/>
            </a:pPr>
            <a:endParaRPr sz="18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623400" y="288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Transgenerationality</a:t>
            </a:r>
            <a:endParaRPr sz="30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1006439" y="1026209"/>
            <a:ext cx="713112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7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consists of processes transmitted from one generation to another that is repeated through family patterns, in spite of the family members not realizing it.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characterized by legacy, values, behaviours, believes, secrets, rites and myths.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transgenerationality remains present throughout the family’s history.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3"/>
          <p:cNvCxnSpPr/>
          <p:nvPr/>
        </p:nvCxnSpPr>
        <p:spPr>
          <a:xfrm>
            <a:off x="643278" y="1026209"/>
            <a:ext cx="1012530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3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623400" y="288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The Therapeutic Process</a:t>
            </a:r>
            <a:endParaRPr sz="30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1006439" y="1026209"/>
            <a:ext cx="713112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7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Psychotherapy for 9 months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Weekly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Psychiatrist treatment for 3 years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Medications: Bupropion, Naltrexone and Lamotrigine.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4"/>
          <p:cNvCxnSpPr/>
          <p:nvPr/>
        </p:nvCxnSpPr>
        <p:spPr>
          <a:xfrm>
            <a:off x="643278" y="1026209"/>
            <a:ext cx="1012530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4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8901331" y="0"/>
            <a:ext cx="311700" cy="5143500"/>
          </a:xfrm>
          <a:prstGeom prst="rect">
            <a:avLst/>
          </a:prstGeom>
          <a:solidFill>
            <a:srgbClr val="EC6B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564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Cleber a clinical case report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1006439" y="1026209"/>
            <a:ext cx="648766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7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Divorced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46 years old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Administrator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86817" y="0"/>
            <a:ext cx="311700" cy="5143500"/>
          </a:xfrm>
          <a:prstGeom prst="rect">
            <a:avLst/>
          </a:prstGeom>
          <a:solidFill>
            <a:srgbClr val="1E4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564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“On the razor´s edge”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1006439" y="1026209"/>
            <a:ext cx="767346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7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Cleber describes himself and his family as living “On the razor´s edge”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it mean? Under pressure and putting himself at risk.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r>
              <a:rPr lang="pt-B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Related to alcohol abuse, hypersexual behaviour and other behaviours that compromise his safety.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"/>
              <a:buFont typeface="Arial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 descr="Gráfic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223" y="151002"/>
            <a:ext cx="8883941" cy="4815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4095718" y="461896"/>
            <a:ext cx="4699364" cy="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7"/>
              <a:buFont typeface="Arial"/>
              <a:buNone/>
            </a:pPr>
            <a:r>
              <a:rPr lang="pt-BR" sz="2400" b="1">
                <a:solidFill>
                  <a:srgbClr val="1E4E3B"/>
                </a:solidFill>
                <a:latin typeface="Arial"/>
                <a:ea typeface="Arial"/>
                <a:cs typeface="Arial"/>
                <a:sym typeface="Arial"/>
              </a:rPr>
              <a:t>Soares' Genogram</a:t>
            </a:r>
            <a:endParaRPr sz="2400" b="1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>
              <a:solidFill>
                <a:srgbClr val="1E4E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274482" y="97360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23" name="Google Shape;123;p7"/>
          <p:cNvSpPr txBox="1"/>
          <p:nvPr/>
        </p:nvSpPr>
        <p:spPr>
          <a:xfrm flipH="1">
            <a:off x="148645" y="2911967"/>
            <a:ext cx="3740130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Subtitle: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box: abusive alcohol intake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</a:t>
            </a: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lines linking Alfredo and Cleber: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Troubled relationship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Dotted </a:t>
            </a: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</a:t>
            </a: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 linking Cleber and Roger: Broken relationship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7"/>
          <p:cNvCxnSpPr/>
          <p:nvPr/>
        </p:nvCxnSpPr>
        <p:spPr>
          <a:xfrm>
            <a:off x="5868421" y="954785"/>
            <a:ext cx="3638436" cy="0"/>
          </a:xfrm>
          <a:prstGeom prst="straightConnector1">
            <a:avLst/>
          </a:prstGeom>
          <a:noFill/>
          <a:ln w="38100" cap="flat" cmpd="sng">
            <a:solidFill>
              <a:srgbClr val="1E4E3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7"/>
          <p:cNvCxnSpPr/>
          <p:nvPr/>
        </p:nvCxnSpPr>
        <p:spPr>
          <a:xfrm>
            <a:off x="-2339407" y="3364826"/>
            <a:ext cx="3638436" cy="0"/>
          </a:xfrm>
          <a:prstGeom prst="straightConnector1">
            <a:avLst/>
          </a:prstGeom>
          <a:noFill/>
          <a:ln w="38100" cap="flat" cmpd="sng">
            <a:solidFill>
              <a:srgbClr val="EC6B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7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49" y="544374"/>
            <a:ext cx="8878591" cy="33873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/>
          <p:nvPr/>
        </p:nvSpPr>
        <p:spPr>
          <a:xfrm>
            <a:off x="322796" y="240487"/>
            <a:ext cx="2484572" cy="1524347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395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346829" y="464051"/>
            <a:ext cx="236651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F3953D"/>
                </a:solidFill>
                <a:latin typeface="Arial"/>
                <a:ea typeface="Arial"/>
                <a:cs typeface="Arial"/>
                <a:sym typeface="Arial"/>
              </a:rPr>
              <a:t>Soares Family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F3953D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1100" b="0" i="0" u="none" strike="noStrike" cap="none">
              <a:solidFill>
                <a:srgbClr val="F395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rgbClr val="F3953D"/>
                </a:solidFill>
                <a:latin typeface="Arial"/>
                <a:ea typeface="Arial"/>
                <a:cs typeface="Arial"/>
                <a:sym typeface="Arial"/>
              </a:rPr>
              <a:t>“On the razor´s edge”</a:t>
            </a:r>
            <a:endParaRPr sz="1600" b="0" i="1" u="none" strike="noStrike" cap="none">
              <a:solidFill>
                <a:srgbClr val="F395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3032109" y="259818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1976</a:t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6923505" y="3686779"/>
            <a:ext cx="577375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7606772" y="3713674"/>
            <a:ext cx="1000354" cy="32473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 of AGO </a:t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3447288" y="365759"/>
            <a:ext cx="3622609" cy="3672653"/>
          </a:xfrm>
          <a:prstGeom prst="donut">
            <a:avLst>
              <a:gd name="adj" fmla="val 811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2906352" y="1998522"/>
            <a:ext cx="459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Almost  fifty  years  of  history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906352" y="1998521"/>
            <a:ext cx="4594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Almost  fifty  years  of  history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49" y="544374"/>
            <a:ext cx="8878591" cy="3387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9"/>
          <p:cNvGrpSpPr/>
          <p:nvPr/>
        </p:nvGrpSpPr>
        <p:grpSpPr>
          <a:xfrm>
            <a:off x="3189571" y="593665"/>
            <a:ext cx="1212804" cy="1053845"/>
            <a:chOff x="3189571" y="563685"/>
            <a:chExt cx="1212804" cy="1053845"/>
          </a:xfrm>
        </p:grpSpPr>
        <p:sp>
          <p:nvSpPr>
            <p:cNvPr id="147" name="Google Shape;147;p9"/>
            <p:cNvSpPr/>
            <p:nvPr/>
          </p:nvSpPr>
          <p:spPr>
            <a:xfrm rot="-5400000">
              <a:off x="3302361" y="450894"/>
              <a:ext cx="987223" cy="1212804"/>
            </a:xfrm>
            <a:prstGeom prst="snip2SameRect">
              <a:avLst>
                <a:gd name="adj1" fmla="val 0"/>
                <a:gd name="adj2" fmla="val 40405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3237311" y="598775"/>
              <a:ext cx="1046439" cy="1018754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Parents met - Alfredo and Ana</a:t>
              </a:r>
              <a:endParaRPr/>
            </a:p>
          </p:txBody>
        </p:sp>
      </p:grpSp>
      <p:grpSp>
        <p:nvGrpSpPr>
          <p:cNvPr id="149" name="Google Shape;149;p9"/>
          <p:cNvGrpSpPr/>
          <p:nvPr/>
        </p:nvGrpSpPr>
        <p:grpSpPr>
          <a:xfrm>
            <a:off x="4864858" y="593665"/>
            <a:ext cx="1181618" cy="987224"/>
            <a:chOff x="4864858" y="267278"/>
            <a:chExt cx="1181618" cy="1493143"/>
          </a:xfrm>
        </p:grpSpPr>
        <p:sp>
          <p:nvSpPr>
            <p:cNvPr id="150" name="Google Shape;150;p9"/>
            <p:cNvSpPr/>
            <p:nvPr/>
          </p:nvSpPr>
          <p:spPr>
            <a:xfrm rot="-5400000">
              <a:off x="4709095" y="423040"/>
              <a:ext cx="1493143" cy="1181618"/>
            </a:xfrm>
            <a:prstGeom prst="snip2SameRect">
              <a:avLst>
                <a:gd name="adj1" fmla="val 0"/>
                <a:gd name="adj2" fmla="val 4676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914004" y="724707"/>
              <a:ext cx="1023424" cy="650714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Parents Marriage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9"/>
          <p:cNvGrpSpPr/>
          <p:nvPr/>
        </p:nvGrpSpPr>
        <p:grpSpPr>
          <a:xfrm>
            <a:off x="6380824" y="593661"/>
            <a:ext cx="1486173" cy="1040508"/>
            <a:chOff x="6380824" y="393842"/>
            <a:chExt cx="1486173" cy="1192009"/>
          </a:xfrm>
        </p:grpSpPr>
        <p:sp>
          <p:nvSpPr>
            <p:cNvPr id="153" name="Google Shape;153;p9"/>
            <p:cNvSpPr/>
            <p:nvPr/>
          </p:nvSpPr>
          <p:spPr>
            <a:xfrm rot="-5400000">
              <a:off x="6558428" y="216238"/>
              <a:ext cx="1130964" cy="1486173"/>
            </a:xfrm>
            <a:prstGeom prst="snip2SameRect">
              <a:avLst>
                <a:gd name="adj1" fmla="val 0"/>
                <a:gd name="adj2" fmla="val 37258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6450291" y="442680"/>
              <a:ext cx="1354562" cy="1143171"/>
            </a:xfrm>
            <a:prstGeom prst="snip2SameRect">
              <a:avLst>
                <a:gd name="adj1" fmla="val 0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First child Cleber´s birth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9"/>
          <p:cNvSpPr/>
          <p:nvPr/>
        </p:nvSpPr>
        <p:spPr>
          <a:xfrm>
            <a:off x="322796" y="240487"/>
            <a:ext cx="2484572" cy="1524347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395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346829" y="464051"/>
            <a:ext cx="236651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F3953D"/>
                </a:solidFill>
                <a:latin typeface="Arial"/>
                <a:ea typeface="Arial"/>
                <a:cs typeface="Arial"/>
                <a:sym typeface="Arial"/>
              </a:rPr>
              <a:t>Soares Family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F3953D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1100" b="0" i="0" u="none" strike="noStrike" cap="none">
              <a:solidFill>
                <a:srgbClr val="F395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rgbClr val="F3953D"/>
                </a:solidFill>
                <a:latin typeface="Arial"/>
                <a:ea typeface="Arial"/>
                <a:cs typeface="Arial"/>
                <a:sym typeface="Arial"/>
              </a:rPr>
              <a:t>“On the razor´s edge”</a:t>
            </a:r>
            <a:endParaRPr sz="1600" b="0" i="1" u="none" strike="noStrike" cap="none">
              <a:solidFill>
                <a:srgbClr val="F395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9"/>
          <p:cNvGrpSpPr/>
          <p:nvPr/>
        </p:nvGrpSpPr>
        <p:grpSpPr>
          <a:xfrm>
            <a:off x="4502616" y="2263960"/>
            <a:ext cx="1763835" cy="848173"/>
            <a:chOff x="4954207" y="2277882"/>
            <a:chExt cx="1763835" cy="848173"/>
          </a:xfrm>
        </p:grpSpPr>
        <p:sp>
          <p:nvSpPr>
            <p:cNvPr id="158" name="Google Shape;158;p9"/>
            <p:cNvSpPr/>
            <p:nvPr/>
          </p:nvSpPr>
          <p:spPr>
            <a:xfrm rot="5400000">
              <a:off x="5512158" y="2111159"/>
              <a:ext cx="848173" cy="1181618"/>
            </a:xfrm>
            <a:prstGeom prst="snip2SameRect">
              <a:avLst>
                <a:gd name="adj1" fmla="val 0"/>
                <a:gd name="adj2" fmla="val 38755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4954207" y="2323192"/>
              <a:ext cx="1763835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Third child Julia´s birth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2977493" y="2211929"/>
            <a:ext cx="1824493" cy="1012108"/>
            <a:chOff x="3425512" y="2225851"/>
            <a:chExt cx="1824493" cy="1012108"/>
          </a:xfrm>
        </p:grpSpPr>
        <p:sp>
          <p:nvSpPr>
            <p:cNvPr id="161" name="Google Shape;161;p9"/>
            <p:cNvSpPr/>
            <p:nvPr/>
          </p:nvSpPr>
          <p:spPr>
            <a:xfrm rot="5400000">
              <a:off x="3887340" y="2014894"/>
              <a:ext cx="848174" cy="1374142"/>
            </a:xfrm>
            <a:prstGeom prst="snip2SameRect">
              <a:avLst>
                <a:gd name="adj1" fmla="val 0"/>
                <a:gd name="adj2" fmla="val 37583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425512" y="2225851"/>
              <a:ext cx="1824493" cy="101210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Father Alfredo´s abusive alcohol intake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1129976" y="2152032"/>
            <a:ext cx="1797753" cy="1117338"/>
            <a:chOff x="1668202" y="2165953"/>
            <a:chExt cx="1797753" cy="1117338"/>
          </a:xfrm>
        </p:grpSpPr>
        <p:sp>
          <p:nvSpPr>
            <p:cNvPr id="164" name="Google Shape;164;p9"/>
            <p:cNvSpPr/>
            <p:nvPr/>
          </p:nvSpPr>
          <p:spPr>
            <a:xfrm rot="5400000">
              <a:off x="2218003" y="2014894"/>
              <a:ext cx="848172" cy="1374142"/>
            </a:xfrm>
            <a:prstGeom prst="snip2SameRect">
              <a:avLst>
                <a:gd name="adj1" fmla="val 0"/>
                <a:gd name="adj2" fmla="val 37583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1668202" y="2165953"/>
              <a:ext cx="1797753" cy="111733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Father´s hyperactive sexual behaviour </a:t>
              </a:r>
              <a:endParaRPr/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1125321" y="3868632"/>
            <a:ext cx="1763835" cy="944052"/>
            <a:chOff x="1141441" y="3687619"/>
            <a:chExt cx="1763835" cy="944052"/>
          </a:xfrm>
        </p:grpSpPr>
        <p:sp>
          <p:nvSpPr>
            <p:cNvPr id="167" name="Google Shape;167;p9"/>
            <p:cNvSpPr/>
            <p:nvPr/>
          </p:nvSpPr>
          <p:spPr>
            <a:xfrm rot="-5400000" flipH="1">
              <a:off x="1521113" y="3528123"/>
              <a:ext cx="944052" cy="1263043"/>
            </a:xfrm>
            <a:prstGeom prst="snip2SameRect">
              <a:avLst>
                <a:gd name="adj1" fmla="val 0"/>
                <a:gd name="adj2" fmla="val 38755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1141441" y="3821273"/>
              <a:ext cx="1763835" cy="610246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Fourth child Eduardo´s birth </a:t>
              </a: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>
            <a:off x="2961770" y="3852171"/>
            <a:ext cx="1997982" cy="982052"/>
            <a:chOff x="1565082" y="3748143"/>
            <a:chExt cx="2056630" cy="982052"/>
          </a:xfrm>
        </p:grpSpPr>
        <p:sp>
          <p:nvSpPr>
            <p:cNvPr id="170" name="Google Shape;170;p9"/>
            <p:cNvSpPr/>
            <p:nvPr/>
          </p:nvSpPr>
          <p:spPr>
            <a:xfrm rot="-5400000">
              <a:off x="2096534" y="3351438"/>
              <a:ext cx="944054" cy="1797754"/>
            </a:xfrm>
            <a:prstGeom prst="snip2SameRect">
              <a:avLst>
                <a:gd name="adj1" fmla="val 0"/>
                <a:gd name="adj2" fmla="val 27898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565082" y="3748143"/>
              <a:ext cx="2056630" cy="982052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Whole family moved between rural towns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032366" y="3346211"/>
            <a:ext cx="4111634" cy="1959960"/>
            <a:chOff x="3511773" y="3315737"/>
            <a:chExt cx="4254413" cy="1959960"/>
          </a:xfrm>
        </p:grpSpPr>
        <p:sp>
          <p:nvSpPr>
            <p:cNvPr id="173" name="Google Shape;173;p9"/>
            <p:cNvSpPr/>
            <p:nvPr/>
          </p:nvSpPr>
          <p:spPr>
            <a:xfrm rot="-5400000">
              <a:off x="5088726" y="2553889"/>
              <a:ext cx="944053" cy="3517183"/>
            </a:xfrm>
            <a:prstGeom prst="snip2SameRect">
              <a:avLst>
                <a:gd name="adj1" fmla="val 0"/>
                <a:gd name="adj2" fmla="val 3017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3511773" y="3315737"/>
              <a:ext cx="4254413" cy="19599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Cleber´s daughter - Marina. Cleber had a relationship with a colleague Rachel on his first job.  He had his first sexual relationship in which she got pregnant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6214664" y="2263959"/>
            <a:ext cx="1910291" cy="848173"/>
            <a:chOff x="6752890" y="2277881"/>
            <a:chExt cx="1910291" cy="848173"/>
          </a:xfrm>
        </p:grpSpPr>
        <p:sp>
          <p:nvSpPr>
            <p:cNvPr id="176" name="Google Shape;176;p9"/>
            <p:cNvSpPr/>
            <p:nvPr/>
          </p:nvSpPr>
          <p:spPr>
            <a:xfrm rot="5400000">
              <a:off x="7114724" y="2111158"/>
              <a:ext cx="848173" cy="1181618"/>
            </a:xfrm>
            <a:prstGeom prst="snip2SameRect">
              <a:avLst>
                <a:gd name="adj1" fmla="val 0"/>
                <a:gd name="adj2" fmla="val 32181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6752890" y="2323192"/>
              <a:ext cx="1910291" cy="80286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Second child Roger´s birth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9"/>
          <p:cNvSpPr/>
          <p:nvPr/>
        </p:nvSpPr>
        <p:spPr>
          <a:xfrm>
            <a:off x="3032109" y="259818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1976</a:t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4654772" y="259818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1978</a:t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6182827" y="259818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1978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7091695" y="190348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1980</a:t>
            </a: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5644977" y="1914809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1982</a:t>
            </a:r>
            <a:endParaRPr dirty="0"/>
          </a:p>
        </p:txBody>
      </p:sp>
      <p:sp>
        <p:nvSpPr>
          <p:cNvPr id="183" name="Google Shape;183;p9"/>
          <p:cNvSpPr/>
          <p:nvPr/>
        </p:nvSpPr>
        <p:spPr>
          <a:xfrm>
            <a:off x="4343475" y="193791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1986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2541592" y="190348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1990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1038343" y="351075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1991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2810007" y="351075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1987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4154793" y="351075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1993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5065160" y="3510753"/>
            <a:ext cx="603091" cy="54803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1994</a:t>
            </a:r>
            <a:endParaRPr/>
          </a:p>
        </p:txBody>
      </p:sp>
      <p:grpSp>
        <p:nvGrpSpPr>
          <p:cNvPr id="189" name="Google Shape;189;p9"/>
          <p:cNvGrpSpPr/>
          <p:nvPr/>
        </p:nvGrpSpPr>
        <p:grpSpPr>
          <a:xfrm>
            <a:off x="350829" y="2290384"/>
            <a:ext cx="820592" cy="1616112"/>
            <a:chOff x="379246" y="1988399"/>
            <a:chExt cx="820592" cy="1616112"/>
          </a:xfrm>
        </p:grpSpPr>
        <p:sp>
          <p:nvSpPr>
            <p:cNvPr id="190" name="Google Shape;190;p9"/>
            <p:cNvSpPr/>
            <p:nvPr/>
          </p:nvSpPr>
          <p:spPr>
            <a:xfrm rot="5400000">
              <a:off x="-18514" y="2386159"/>
              <a:ext cx="1616112" cy="820592"/>
            </a:xfrm>
            <a:prstGeom prst="triangle">
              <a:avLst>
                <a:gd name="adj" fmla="val 47217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44422" y="2547448"/>
              <a:ext cx="518398" cy="475603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5400000">
              <a:off x="577482" y="2699762"/>
              <a:ext cx="305173" cy="16094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979379" y="1156413"/>
            <a:ext cx="820591" cy="160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7223096" y="136707"/>
            <a:ext cx="18671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Soares Family Timeline 1/4</a:t>
            </a:r>
            <a:endParaRPr sz="1000" b="0" i="1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0" y="18691"/>
            <a:ext cx="9144001" cy="5067233"/>
          </a:xfrm>
          <a:prstGeom prst="rect">
            <a:avLst/>
          </a:prstGeom>
          <a:noFill/>
          <a:ln w="1270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908</Words>
  <Application>Microsoft Office PowerPoint</Application>
  <PresentationFormat>Apresentação na tela (16:9)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Montserrat</vt:lpstr>
      <vt:lpstr>Calibri</vt:lpstr>
      <vt:lpstr>Simple Light</vt:lpstr>
      <vt:lpstr>Apresentação do PowerPoint</vt:lpstr>
      <vt:lpstr>Transgenerational transmission model of the addiction problem:  A clinical case report</vt:lpstr>
      <vt:lpstr>Transgenerationality</vt:lpstr>
      <vt:lpstr>The Therapeutic Process</vt:lpstr>
      <vt:lpstr>Apresentação do PowerPoint</vt:lpstr>
      <vt:lpstr>Apresentação do PowerPoint</vt:lpstr>
      <vt:lpstr>Soares' Genogram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Moving Forward</vt:lpstr>
      <vt:lpstr>Apresentação do PowerPoint</vt:lpstr>
      <vt:lpstr>References </vt:lpstr>
      <vt:lpstr>Thank you very much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Acurarte</dc:creator>
  <cp:lastModifiedBy>Cassandra</cp:lastModifiedBy>
  <cp:revision>2</cp:revision>
  <cp:lastPrinted>2024-09-18T18:56:43Z</cp:lastPrinted>
  <dcterms:modified xsi:type="dcterms:W3CDTF">2024-09-19T15:16:51Z</dcterms:modified>
</cp:coreProperties>
</file>